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61" r:id="rId6"/>
    <p:sldId id="272" r:id="rId7"/>
    <p:sldId id="274" r:id="rId8"/>
    <p:sldId id="275" r:id="rId9"/>
    <p:sldId id="376" r:id="rId10"/>
    <p:sldId id="276" r:id="rId11"/>
    <p:sldId id="280" r:id="rId12"/>
    <p:sldId id="278" r:id="rId13"/>
    <p:sldId id="279" r:id="rId14"/>
    <p:sldId id="281" r:id="rId15"/>
    <p:sldId id="282" r:id="rId16"/>
    <p:sldId id="283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5" r:id="rId31"/>
    <p:sldId id="26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889F6-AA82-46D7-9C1C-C0198F369246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A55B-DAED-4F21-ACA6-186F85200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8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Construction – lay the pipeline, plumbing, mixed with some red dye and then some blue to give green as result</a:t>
            </a:r>
          </a:p>
          <a:p>
            <a:r>
              <a:rPr lang="en-US" dirty="0"/>
              <a:t>Execution – use that pipeline, actually put water and dye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DA55B-DAED-4F21-ACA6-186F852008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2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721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4704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55224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334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2105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0501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219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3793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5510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708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89797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6272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CC947-30F5-4BD5-A699-39D7A094A27A}" type="datetimeFigureOut">
              <a:rPr lang="en-US" smtClean="0"/>
              <a:t>12-Feb-19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4743A-4046-47C3-8AFA-80ACAE07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</a:p>
        </p:txBody>
      </p:sp>
      <p:pic>
        <p:nvPicPr>
          <p:cNvPr id="3074" name="Picture 2" descr="TensorFlowLogo.svg">
            <a:extLst>
              <a:ext uri="{FF2B5EF4-FFF2-40B4-BE49-F238E27FC236}">
                <a16:creationId xmlns:a16="http://schemas.microsoft.com/office/drawing/2014/main" id="{A4AE83B2-BDE5-4EBA-BFF9-62273C91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34" y="706970"/>
            <a:ext cx="5321732" cy="44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76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313D-021E-45F5-96BF-C34ABFE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0584-80C5-4C4E-8BBE-84031E30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225" y="1847850"/>
            <a:ext cx="40267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 = </a:t>
            </a:r>
            <a:r>
              <a:rPr lang="en-US" dirty="0" err="1"/>
              <a:t>tf.add</a:t>
            </a:r>
            <a:r>
              <a:rPr lang="en-US" dirty="0"/>
              <a:t>(3, 5)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D2AF-976E-42D9-BB46-85C0029E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AF55F-71A0-47C4-A4B1-46B48F5A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826" y="684668"/>
            <a:ext cx="3593433" cy="20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313D-021E-45F5-96BF-C34ABFE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0584-80C5-4C4E-8BBE-84031E30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267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 = </a:t>
            </a:r>
            <a:r>
              <a:rPr lang="en-US" dirty="0" err="1"/>
              <a:t>tf.add</a:t>
            </a:r>
            <a:r>
              <a:rPr lang="en-US" dirty="0"/>
              <a:t>(3, 5)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Nodes: operators, variables, and constants </a:t>
            </a:r>
          </a:p>
          <a:p>
            <a:pPr marL="0" indent="0">
              <a:buNone/>
            </a:pPr>
            <a:r>
              <a:rPr lang="en-US" sz="2000" dirty="0"/>
              <a:t>Edges: tensors </a:t>
            </a:r>
            <a:r>
              <a:rPr lang="en-US" sz="2000" dirty="0" err="1"/>
              <a:t>Tensors</a:t>
            </a:r>
            <a:r>
              <a:rPr lang="en-US" sz="2000" dirty="0"/>
              <a:t> are data. </a:t>
            </a:r>
          </a:p>
          <a:p>
            <a:pPr marL="0" indent="0">
              <a:buNone/>
            </a:pPr>
            <a:r>
              <a:rPr lang="en-US" sz="2000" dirty="0"/>
              <a:t>Data Flow -&gt; Tensor Flow!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D2AF-976E-42D9-BB46-85C0029E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AF55F-71A0-47C4-A4B1-46B48F5A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826" y="684668"/>
            <a:ext cx="3593433" cy="2012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04506-013B-4247-A3BF-D15D3958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512" y="4001294"/>
            <a:ext cx="3577747" cy="20120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D9D695-5CFA-4B45-9C28-44CD3936A4C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8593543" y="2696708"/>
            <a:ext cx="7843" cy="130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A261FF-131B-4965-8642-B8B16265F7B4}"/>
              </a:ext>
            </a:extLst>
          </p:cNvPr>
          <p:cNvSpPr txBox="1"/>
          <p:nvPr/>
        </p:nvSpPr>
        <p:spPr>
          <a:xfrm>
            <a:off x="8714262" y="3164335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 as </a:t>
            </a:r>
          </a:p>
        </p:txBody>
      </p:sp>
    </p:spTree>
    <p:extLst>
      <p:ext uri="{BB962C8B-B14F-4D97-AF65-F5344CB8AC3E}">
        <p14:creationId xmlns:p14="http://schemas.microsoft.com/office/powerpoint/2010/main" val="110010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313D-021E-45F5-96BF-C34ABFE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0584-80C5-4C4E-8BBE-84031E30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267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 = </a:t>
            </a:r>
            <a:r>
              <a:rPr lang="en-US" dirty="0" err="1"/>
              <a:t>tf.add</a:t>
            </a:r>
            <a:r>
              <a:rPr lang="en-US" dirty="0"/>
              <a:t>(3, 5)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print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Nodes: operators, variables, and constants </a:t>
            </a:r>
          </a:p>
          <a:p>
            <a:pPr marL="0" indent="0">
              <a:buNone/>
            </a:pPr>
            <a:r>
              <a:rPr lang="en-US" sz="2000" dirty="0"/>
              <a:t>Edges: tensors </a:t>
            </a:r>
            <a:r>
              <a:rPr lang="en-US" sz="2000" dirty="0" err="1"/>
              <a:t>Tensors</a:t>
            </a:r>
            <a:r>
              <a:rPr lang="en-US" sz="2000" dirty="0"/>
              <a:t> are data. </a:t>
            </a:r>
          </a:p>
          <a:p>
            <a:pPr marL="0" indent="0">
              <a:buNone/>
            </a:pPr>
            <a:r>
              <a:rPr lang="en-US" sz="2000" dirty="0"/>
              <a:t>Data Flow -&gt; Tensor Flow!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D2AF-976E-42D9-BB46-85C0029E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AF55F-71A0-47C4-A4B1-46B48F5A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826" y="684668"/>
            <a:ext cx="3593433" cy="2012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04506-013B-4247-A3BF-D15D3958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512" y="4001294"/>
            <a:ext cx="3577747" cy="20120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D9D695-5CFA-4B45-9C28-44CD3936A4C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8593543" y="2696708"/>
            <a:ext cx="7843" cy="130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A261FF-131B-4965-8642-B8B16265F7B4}"/>
              </a:ext>
            </a:extLst>
          </p:cNvPr>
          <p:cNvSpPr txBox="1"/>
          <p:nvPr/>
        </p:nvSpPr>
        <p:spPr>
          <a:xfrm>
            <a:off x="8714262" y="3164335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 as </a:t>
            </a:r>
          </a:p>
        </p:txBody>
      </p:sp>
    </p:spTree>
    <p:extLst>
      <p:ext uri="{BB962C8B-B14F-4D97-AF65-F5344CB8AC3E}">
        <p14:creationId xmlns:p14="http://schemas.microsoft.com/office/powerpoint/2010/main" val="228256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313D-021E-45F5-96BF-C34ABFE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0584-80C5-4C4E-8BBE-84031E30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2676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 = </a:t>
            </a:r>
            <a:r>
              <a:rPr lang="en-US" dirty="0" err="1"/>
              <a:t>tf.add</a:t>
            </a:r>
            <a:r>
              <a:rPr lang="en-US" dirty="0"/>
              <a:t>(3, 5)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print a</a:t>
            </a:r>
          </a:p>
          <a:p>
            <a:pPr marL="0" indent="0">
              <a:buNone/>
            </a:pPr>
            <a:r>
              <a:rPr lang="en-US" sz="1900" dirty="0"/>
              <a:t>&gt;&gt; Tensor("Add:0", shape=(), </a:t>
            </a:r>
            <a:r>
              <a:rPr lang="en-US" sz="1900" dirty="0" err="1"/>
              <a:t>dtype</a:t>
            </a:r>
            <a:r>
              <a:rPr lang="en-US" sz="1900" dirty="0"/>
              <a:t>=int32)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</a:rPr>
              <a:t>(Not 8)</a:t>
            </a:r>
            <a:endParaRPr lang="en-US" sz="19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Nodes: operators, variables, and constants </a:t>
            </a:r>
          </a:p>
          <a:p>
            <a:pPr marL="0" indent="0">
              <a:buNone/>
            </a:pPr>
            <a:r>
              <a:rPr lang="en-US" sz="2000" dirty="0"/>
              <a:t>Edges: tensors </a:t>
            </a:r>
            <a:r>
              <a:rPr lang="en-US" sz="2000" dirty="0" err="1"/>
              <a:t>Tensors</a:t>
            </a:r>
            <a:r>
              <a:rPr lang="en-US" sz="2000" dirty="0"/>
              <a:t> are data. </a:t>
            </a:r>
          </a:p>
          <a:p>
            <a:pPr marL="0" indent="0">
              <a:buNone/>
            </a:pPr>
            <a:r>
              <a:rPr lang="en-US" sz="2000" dirty="0"/>
              <a:t>Data Flow -&gt; Tensor Flow!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D2AF-976E-42D9-BB46-85C0029E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AF55F-71A0-47C4-A4B1-46B48F5A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826" y="684668"/>
            <a:ext cx="3593433" cy="2012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04506-013B-4247-A3BF-D15D3958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512" y="4001294"/>
            <a:ext cx="3577747" cy="20120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D9D695-5CFA-4B45-9C28-44CD3936A4C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8593543" y="2696708"/>
            <a:ext cx="7843" cy="130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A261FF-131B-4965-8642-B8B16265F7B4}"/>
              </a:ext>
            </a:extLst>
          </p:cNvPr>
          <p:cNvSpPr txBox="1"/>
          <p:nvPr/>
        </p:nvSpPr>
        <p:spPr>
          <a:xfrm>
            <a:off x="8714262" y="3164335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 as </a:t>
            </a:r>
          </a:p>
        </p:txBody>
      </p:sp>
    </p:spTree>
    <p:extLst>
      <p:ext uri="{BB962C8B-B14F-4D97-AF65-F5344CB8AC3E}">
        <p14:creationId xmlns:p14="http://schemas.microsoft.com/office/powerpoint/2010/main" val="326351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5EE4-7A82-47F1-BB14-77BC7C76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the value of 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2A0EF-A2FB-46A3-8248-E04B851A0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93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 a session, assign it to variable </a:t>
            </a:r>
            <a:r>
              <a:rPr lang="en-US" sz="2000" dirty="0" err="1"/>
              <a:t>sess</a:t>
            </a:r>
            <a:r>
              <a:rPr lang="en-US" sz="2000" dirty="0"/>
              <a:t> so we can call it later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Within the session, evaluate the graph to fetch the value of 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12F46-8ACD-4E18-9F0F-6DF778A93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313D-021E-45F5-96BF-C34ABFE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0584-80C5-4C4E-8BBE-84031E30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267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import </a:t>
            </a:r>
            <a:r>
              <a:rPr lang="en-US" sz="2400" dirty="0" err="1"/>
              <a:t>tensorflow</a:t>
            </a:r>
            <a:r>
              <a:rPr lang="en-US" sz="2400" dirty="0"/>
              <a:t> as </a:t>
            </a:r>
            <a:r>
              <a:rPr lang="en-US" sz="2400" dirty="0" err="1"/>
              <a:t>tf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a = </a:t>
            </a:r>
            <a:r>
              <a:rPr lang="en-US" sz="2400" dirty="0" err="1"/>
              <a:t>tf.add</a:t>
            </a:r>
            <a:r>
              <a:rPr lang="en-US" sz="2400" dirty="0"/>
              <a:t>(3, 5)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sess</a:t>
            </a:r>
            <a:r>
              <a:rPr lang="en-US" sz="2400" dirty="0">
                <a:solidFill>
                  <a:srgbClr val="FF0000"/>
                </a:solidFill>
              </a:rPr>
              <a:t> = </a:t>
            </a:r>
            <a:r>
              <a:rPr lang="en-US" sz="2400" dirty="0" err="1">
                <a:solidFill>
                  <a:srgbClr val="FF0000"/>
                </a:solidFill>
              </a:rPr>
              <a:t>tf.Session</a:t>
            </a:r>
            <a:r>
              <a:rPr lang="en-US" sz="2400" dirty="0">
                <a:solidFill>
                  <a:srgbClr val="FF0000"/>
                </a:solidFill>
              </a:rPr>
              <a:t>()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print </a:t>
            </a:r>
            <a:r>
              <a:rPr lang="en-US" sz="2400" dirty="0" err="1">
                <a:solidFill>
                  <a:srgbClr val="FF0000"/>
                </a:solidFill>
              </a:rPr>
              <a:t>sess.run</a:t>
            </a:r>
            <a:r>
              <a:rPr lang="en-US" sz="2400" dirty="0">
                <a:solidFill>
                  <a:srgbClr val="FF0000"/>
                </a:solidFill>
              </a:rPr>
              <a:t>(a)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sess.close</a:t>
            </a:r>
            <a:r>
              <a:rPr lang="en-US" sz="2400" dirty="0">
                <a:solidFill>
                  <a:srgbClr val="FF0000"/>
                </a:solidFill>
              </a:rPr>
              <a:t>() 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D2AF-976E-42D9-BB46-85C0029E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23BA1-82B8-4E7B-A44B-109F76D2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27" y="2081129"/>
            <a:ext cx="2971361" cy="1466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1909B-2181-4E0B-BEEC-A4D05A02CEB9}"/>
              </a:ext>
            </a:extLst>
          </p:cNvPr>
          <p:cNvSpPr txBox="1"/>
          <p:nvPr/>
        </p:nvSpPr>
        <p:spPr>
          <a:xfrm>
            <a:off x="6525087" y="4429956"/>
            <a:ext cx="4701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session will look at the graph, and think: hmm, how can I get the value of a? </a:t>
            </a:r>
          </a:p>
          <a:p>
            <a:r>
              <a:rPr lang="en-US" dirty="0"/>
              <a:t>then it computes all the nodes that leads to a. </a:t>
            </a:r>
          </a:p>
        </p:txBody>
      </p:sp>
    </p:spTree>
    <p:extLst>
      <p:ext uri="{BB962C8B-B14F-4D97-AF65-F5344CB8AC3E}">
        <p14:creationId xmlns:p14="http://schemas.microsoft.com/office/powerpoint/2010/main" val="153171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9ACA-5F19-4038-999D-104515D1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tf.Session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DEC6-6AAC-420C-9598-5DCE9A318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Session object encapsulates the environment in which Operation objects are executed, and Tensor objects are evaluated.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a </a:t>
            </a:r>
            <a:r>
              <a:rPr lang="en-US" dirty="0" err="1"/>
              <a:t>sinlge</a:t>
            </a:r>
            <a:r>
              <a:rPr lang="en-US" dirty="0"/>
              <a:t>-process TF, multiple sessions don’t share any state </a:t>
            </a:r>
          </a:p>
          <a:p>
            <a:pPr marL="0" indent="0">
              <a:buNone/>
            </a:pPr>
            <a:r>
              <a:rPr lang="en-US" dirty="0"/>
              <a:t>Session would’ve it own copy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1DF4C-B1A8-4BF5-864D-CC736CE8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39405-0567-43B5-BA84-BC2527FD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0F784-F682-4246-B208-820A206C6925}"/>
              </a:ext>
            </a:extLst>
          </p:cNvPr>
          <p:cNvSpPr txBox="1"/>
          <p:nvPr/>
        </p:nvSpPr>
        <p:spPr>
          <a:xfrm>
            <a:off x="4246489" y="1909696"/>
            <a:ext cx="3603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Tensorflow</a:t>
            </a:r>
            <a:r>
              <a:rPr lang="en-US" sz="3200" dirty="0"/>
              <a:t>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E3537-41D6-4C2A-9FBC-6D6067B6FD2B}"/>
              </a:ext>
            </a:extLst>
          </p:cNvPr>
          <p:cNvSpPr txBox="1"/>
          <p:nvPr/>
        </p:nvSpPr>
        <p:spPr>
          <a:xfrm>
            <a:off x="2230481" y="3808021"/>
            <a:ext cx="38178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Construction Phase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import </a:t>
            </a:r>
            <a:r>
              <a:rPr lang="en-US" sz="2000" dirty="0" err="1">
                <a:solidFill>
                  <a:srgbClr val="FF0000"/>
                </a:solidFill>
              </a:rPr>
              <a:t>tensorflow</a:t>
            </a:r>
            <a:r>
              <a:rPr lang="en-US" sz="2000" dirty="0">
                <a:solidFill>
                  <a:srgbClr val="FF0000"/>
                </a:solidFill>
              </a:rPr>
              <a:t> as </a:t>
            </a:r>
            <a:r>
              <a:rPr lang="en-US" sz="2000" dirty="0" err="1">
                <a:solidFill>
                  <a:srgbClr val="FF0000"/>
                </a:solidFill>
              </a:rPr>
              <a:t>tf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 = </a:t>
            </a:r>
            <a:r>
              <a:rPr lang="en-US" sz="2000" dirty="0" err="1">
                <a:solidFill>
                  <a:srgbClr val="FF0000"/>
                </a:solidFill>
              </a:rPr>
              <a:t>tf.add</a:t>
            </a:r>
            <a:r>
              <a:rPr lang="en-US" sz="2000" dirty="0">
                <a:solidFill>
                  <a:srgbClr val="FF0000"/>
                </a:solidFill>
              </a:rPr>
              <a:t>(3, 5)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EEE9E-2BE8-4F83-B3D1-83AB72716B5D}"/>
              </a:ext>
            </a:extLst>
          </p:cNvPr>
          <p:cNvSpPr txBox="1"/>
          <p:nvPr/>
        </p:nvSpPr>
        <p:spPr>
          <a:xfrm>
            <a:off x="6366061" y="3808021"/>
            <a:ext cx="34428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Execution phase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sess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 err="1">
                <a:solidFill>
                  <a:srgbClr val="FF0000"/>
                </a:solidFill>
              </a:rPr>
              <a:t>tf.Session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print </a:t>
            </a:r>
            <a:r>
              <a:rPr lang="en-US" sz="2000" dirty="0" err="1">
                <a:solidFill>
                  <a:srgbClr val="FF0000"/>
                </a:solidFill>
              </a:rPr>
              <a:t>sess.run</a:t>
            </a:r>
            <a:r>
              <a:rPr lang="en-US" sz="2000" dirty="0">
                <a:solidFill>
                  <a:srgbClr val="FF0000"/>
                </a:solidFill>
              </a:rPr>
              <a:t>(a) 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sess.close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endParaRPr lang="en-US" sz="3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D49609-39E8-4AE3-95D7-8F5080D8AAE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139423" y="2494471"/>
            <a:ext cx="1908942" cy="131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DABA2D-A438-48AF-8608-64ED222E5C4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48365" y="2494471"/>
            <a:ext cx="2039124" cy="131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92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2DCF-94F5-42B5-9489-430F180C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Graphs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A6B22-A99D-49FD-A233-355176FB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069ED-2C07-418C-A7FA-892E1E078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x = 2 </a:t>
            </a:r>
          </a:p>
          <a:p>
            <a:pPr marL="0" indent="0">
              <a:buNone/>
            </a:pPr>
            <a:r>
              <a:rPr lang="en-US" sz="2400" dirty="0"/>
              <a:t>y = 3 </a:t>
            </a:r>
          </a:p>
          <a:p>
            <a:pPr marL="0" indent="0">
              <a:buNone/>
            </a:pPr>
            <a:r>
              <a:rPr lang="en-US" sz="2400" dirty="0"/>
              <a:t>op1 = </a:t>
            </a:r>
            <a:r>
              <a:rPr lang="en-US" sz="2400" dirty="0" err="1"/>
              <a:t>tf.add</a:t>
            </a:r>
            <a:r>
              <a:rPr lang="en-US" sz="2400" dirty="0"/>
              <a:t>(x, y) </a:t>
            </a:r>
          </a:p>
          <a:p>
            <a:pPr marL="0" indent="0">
              <a:buNone/>
            </a:pPr>
            <a:r>
              <a:rPr lang="en-US" sz="2400" dirty="0"/>
              <a:t>op2 = </a:t>
            </a:r>
            <a:r>
              <a:rPr lang="en-US" sz="2400" dirty="0" err="1"/>
              <a:t>tf.mul</a:t>
            </a:r>
            <a:r>
              <a:rPr lang="en-US" sz="2400" dirty="0"/>
              <a:t>(x, y) </a:t>
            </a:r>
          </a:p>
          <a:p>
            <a:pPr marL="0" indent="0">
              <a:buNone/>
            </a:pPr>
            <a:r>
              <a:rPr lang="en-US" sz="2400" dirty="0"/>
              <a:t>op3 = </a:t>
            </a:r>
            <a:r>
              <a:rPr lang="en-US" sz="2400" dirty="0" err="1"/>
              <a:t>tf.pow</a:t>
            </a:r>
            <a:r>
              <a:rPr lang="en-US" sz="2400" dirty="0"/>
              <a:t>(op2, op1) </a:t>
            </a:r>
          </a:p>
          <a:p>
            <a:pPr marL="0" indent="0">
              <a:buNone/>
            </a:pPr>
            <a:r>
              <a:rPr lang="en-US" sz="2400" dirty="0"/>
              <a:t>with </a:t>
            </a:r>
            <a:r>
              <a:rPr lang="en-US" sz="2400" dirty="0" err="1"/>
              <a:t>tf.Session</a:t>
            </a:r>
            <a:r>
              <a:rPr lang="en-US" sz="2400" dirty="0"/>
              <a:t>() as </a:t>
            </a:r>
            <a:r>
              <a:rPr lang="en-US" sz="2400" dirty="0" err="1"/>
              <a:t>sess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	op3 = </a:t>
            </a:r>
            <a:r>
              <a:rPr lang="en-US" sz="2400" dirty="0" err="1"/>
              <a:t>sess.run</a:t>
            </a:r>
            <a:r>
              <a:rPr lang="en-US" sz="2400" dirty="0"/>
              <a:t>(op3)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C2FFA5F-B852-4A60-82EC-9F607BB2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01" y="1916683"/>
            <a:ext cx="5727299" cy="28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8821-2214-4823-A413-285A2C0A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Computation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AB03-9958-4F0E-AE51-E77CE3678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Possible to break graphs into several chunks and run them parallelly across multiple CPUs, GPUs, or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B48E6-539D-4015-A30E-BC7E59ED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3D4A2-2682-4BA3-A876-6BA126E3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0697"/>
            <a:ext cx="10595653" cy="41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1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TensorFlow™?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software library for numerical computation using data flow graphs </a:t>
            </a:r>
          </a:p>
          <a:p>
            <a:r>
              <a:rPr lang="en-US" dirty="0"/>
              <a:t>Originally developed by Google Brain Team to conduct machine learning and deep neural networks research </a:t>
            </a:r>
          </a:p>
          <a:p>
            <a:r>
              <a:rPr lang="en-US" dirty="0"/>
              <a:t>General enough to be applicable in a wide variety of other domains as well TensorFlow provides an extensive suite of functions and classes that allow users to build various models from scratch.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44596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85D8-BAC3-4F06-B72F-54FADC0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75665"/>
            <a:ext cx="10640627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C:\Users\... &gt; activate stratpyenv3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87D0A-FC01-4B20-8B24-D4E854342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coding time gif">
            <a:extLst>
              <a:ext uri="{FF2B5EF4-FFF2-40B4-BE49-F238E27FC236}">
                <a16:creationId xmlns:a16="http://schemas.microsoft.com/office/drawing/2014/main" id="{9AFB256E-184D-4301-B086-71AD84C2F5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950" y="2285064"/>
            <a:ext cx="4100129" cy="228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9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2979-EF44-4BFA-BC70-CAF3C719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tensorflow</a:t>
            </a:r>
            <a:r>
              <a:rPr lang="en-US" dirty="0"/>
              <a:t>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68234-6E74-4C94-BF5A-972807C5E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610" y="1825625"/>
            <a:ext cx="4076779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DA216-8B51-4C18-B559-4CEB9817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3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2EE1-9212-4CF9-A2CB-45F38611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071AC-EC70-4528-80B3-A0F279B05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449" y="1825625"/>
            <a:ext cx="9211102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D0C09-ED41-48DA-8825-E30C1A6B9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5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FBFF-14F6-4274-AAB4-7965202F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B0E1C-A37D-492A-B884-661287156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287" y="2272506"/>
            <a:ext cx="9877425" cy="34575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6DD5A-3762-4F89-8DB5-F20ADF4A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4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6C57-B376-4604-98EB-AED7687E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FF8E29-99F3-426F-BC15-7687A4509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7DEA4-6BD5-41C3-87BF-53B92A91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5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CD0F-06FC-4017-A468-317D9E0D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variable names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CF33C-5AD7-43BC-BAB2-666597B4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3C5CA-9F41-436D-B466-0AB3B197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5" y="3948991"/>
            <a:ext cx="4034151" cy="1413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FAF4B4-4FCF-4B37-8D83-2C3820C5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06" y="1788388"/>
            <a:ext cx="4600575" cy="1933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9A30C-CA43-422C-98B0-7F765FD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111" y="3721963"/>
            <a:ext cx="3612010" cy="16481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AD63F5F-C835-436A-A015-2E6EA739C12B}"/>
              </a:ext>
            </a:extLst>
          </p:cNvPr>
          <p:cNvSpPr/>
          <p:nvPr/>
        </p:nvSpPr>
        <p:spPr>
          <a:xfrm>
            <a:off x="4749553" y="4234093"/>
            <a:ext cx="3322943" cy="84337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99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7868-8CF5-457E-9D93-4125195A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4755"/>
          </a:xfrm>
        </p:spPr>
        <p:txBody>
          <a:bodyPr>
            <a:normAutofit/>
          </a:bodyPr>
          <a:lstStyle/>
          <a:p>
            <a:r>
              <a:rPr lang="en-US" b="1" dirty="0"/>
              <a:t>Learn to use </a:t>
            </a:r>
            <a:r>
              <a:rPr lang="en-US" b="1" dirty="0" err="1"/>
              <a:t>TensorBoard</a:t>
            </a:r>
            <a:r>
              <a:rPr lang="en-US" b="1" dirty="0"/>
              <a:t> well and often. </a:t>
            </a:r>
            <a:br>
              <a:rPr lang="en-US" b="1" dirty="0"/>
            </a:br>
            <a:r>
              <a:rPr lang="en-US" b="1" dirty="0"/>
              <a:t>It will help a lot when you build complicated models.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F99C4-DE75-4AFB-9BDB-74918D7D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3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1965-6E3E-4C14-863E-78411FC6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BF284-FD9F-4010-8A80-61304404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4B423-151D-478F-9303-02C3C7AA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468"/>
            <a:ext cx="12192000" cy="36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7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7977-2FBF-4F6E-B7CC-33AD1E02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Datatypes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525C2-6054-45B2-A01B-9F5CA986D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565" y="1825625"/>
            <a:ext cx="5078870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2729C-6079-4810-AD96-A52CC7E7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82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6E6D-535B-457A-B277-F3D09C23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0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Practice time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ABDD2-AF49-4B4C-A138-AA1FC280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6F09A-BA15-4670-AE28-112370354A72}"/>
              </a:ext>
            </a:extLst>
          </p:cNvPr>
          <p:cNvSpPr txBox="1"/>
          <p:nvPr/>
        </p:nvSpPr>
        <p:spPr>
          <a:xfrm>
            <a:off x="1571348" y="4181383"/>
            <a:ext cx="823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TF program to find cost of item after discount and visualize using </a:t>
            </a:r>
            <a:r>
              <a:rPr lang="en-US" dirty="0" err="1"/>
              <a:t>tensorboard</a:t>
            </a:r>
            <a:r>
              <a:rPr lang="en-US" dirty="0"/>
              <a:t> </a:t>
            </a:r>
          </a:p>
          <a:p>
            <a:r>
              <a:rPr lang="en-US" dirty="0"/>
              <a:t>Hint: </a:t>
            </a:r>
            <a:r>
              <a:rPr lang="en-US" dirty="0" err="1"/>
              <a:t>Final_price</a:t>
            </a:r>
            <a:r>
              <a:rPr lang="en-US" dirty="0"/>
              <a:t> = </a:t>
            </a:r>
            <a:r>
              <a:rPr lang="en-US" dirty="0" err="1"/>
              <a:t>Current_price</a:t>
            </a:r>
            <a:r>
              <a:rPr lang="en-US" dirty="0"/>
              <a:t> – (</a:t>
            </a:r>
            <a:r>
              <a:rPr lang="en-US" dirty="0" err="1"/>
              <a:t>Current_price</a:t>
            </a:r>
            <a:r>
              <a:rPr lang="en-US" dirty="0"/>
              <a:t> * Discount)/100</a:t>
            </a:r>
          </a:p>
        </p:txBody>
      </p:sp>
    </p:spTree>
    <p:extLst>
      <p:ext uri="{BB962C8B-B14F-4D97-AF65-F5344CB8AC3E}">
        <p14:creationId xmlns:p14="http://schemas.microsoft.com/office/powerpoint/2010/main" val="219357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tensorflow</a:t>
            </a:r>
            <a:r>
              <a:rPr lang="en-US" dirty="0"/>
              <a:t> 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94" y="1835531"/>
            <a:ext cx="9645612" cy="4856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94" y="1302131"/>
            <a:ext cx="964561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2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</a:p>
        </p:txBody>
      </p:sp>
      <p:pic>
        <p:nvPicPr>
          <p:cNvPr id="2050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F8830B2E-7AF6-4B42-99E4-AC3B17415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24" y="2034886"/>
            <a:ext cx="8223152" cy="23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046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Keras</a:t>
            </a:r>
            <a:r>
              <a:rPr lang="en-US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an open source neural network library written in Python. </a:t>
            </a:r>
          </a:p>
          <a:p>
            <a:r>
              <a:rPr lang="en-US" dirty="0"/>
              <a:t>It is capable of running on top of TensorFlow.</a:t>
            </a:r>
          </a:p>
          <a:p>
            <a:r>
              <a:rPr lang="en-US" dirty="0"/>
              <a:t> Designed to enable fast experimentation with deep neural networks, it focuses on being user-friendly, modular, and extensible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</a:p>
        </p:txBody>
      </p:sp>
      <p:pic>
        <p:nvPicPr>
          <p:cNvPr id="1030" name="Picture 6" descr="https://cdn-images-1.medium.com/max/1600/1*LBjjmGofNJ_6vetddYAvIQ.jpeg">
            <a:extLst>
              <a:ext uri="{FF2B5EF4-FFF2-40B4-BE49-F238E27FC236}">
                <a16:creationId xmlns:a16="http://schemas.microsoft.com/office/drawing/2014/main" id="{C3C7A450-405A-49FE-B35C-0B9BDB919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569" y="4001294"/>
            <a:ext cx="4762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97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TensorFlow</a:t>
            </a:r>
            <a:r>
              <a:rPr lang="en-US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API </a:t>
            </a:r>
          </a:p>
          <a:p>
            <a:r>
              <a:rPr lang="en-US" dirty="0"/>
              <a:t>Portability: deploy computation to one or more CPUs or GPUs</a:t>
            </a:r>
          </a:p>
          <a:p>
            <a:r>
              <a:rPr lang="en-US" dirty="0"/>
              <a:t>Flexibility: from Android, iOS, Windows, Linux to server farms </a:t>
            </a:r>
          </a:p>
          <a:p>
            <a:r>
              <a:rPr lang="en-US" dirty="0"/>
              <a:t>Visualization (</a:t>
            </a:r>
            <a:r>
              <a:rPr lang="en-US" dirty="0" err="1"/>
              <a:t>TensorBoard</a:t>
            </a:r>
            <a:r>
              <a:rPr lang="en-US" dirty="0"/>
              <a:t>) </a:t>
            </a:r>
          </a:p>
          <a:p>
            <a:r>
              <a:rPr lang="en-US" dirty="0"/>
              <a:t>Checkpoints (for managing experiments) </a:t>
            </a:r>
          </a:p>
          <a:p>
            <a:r>
              <a:rPr lang="en-US" dirty="0"/>
              <a:t>Large community</a:t>
            </a:r>
          </a:p>
          <a:p>
            <a:r>
              <a:rPr lang="en-US" dirty="0"/>
              <a:t>Because Google 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76576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using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368214"/>
            <a:ext cx="118395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6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39405-0567-43B5-BA84-BC2527FD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0F784-F682-4246-B208-820A206C6925}"/>
              </a:ext>
            </a:extLst>
          </p:cNvPr>
          <p:cNvSpPr txBox="1"/>
          <p:nvPr/>
        </p:nvSpPr>
        <p:spPr>
          <a:xfrm>
            <a:off x="4204935" y="1896444"/>
            <a:ext cx="3603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Tensorflow</a:t>
            </a:r>
            <a:r>
              <a:rPr lang="en-US" sz="3200" dirty="0"/>
              <a:t>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E3537-41D6-4C2A-9FBC-6D6067B6FD2B}"/>
              </a:ext>
            </a:extLst>
          </p:cNvPr>
          <p:cNvSpPr txBox="1"/>
          <p:nvPr/>
        </p:nvSpPr>
        <p:spPr>
          <a:xfrm>
            <a:off x="2230481" y="3808021"/>
            <a:ext cx="38178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Construction Phase</a:t>
            </a:r>
          </a:p>
          <a:p>
            <a:r>
              <a:rPr lang="en-US" sz="3200" dirty="0"/>
              <a:t>(assemble a graph)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EEE9E-2BE8-4F83-B3D1-83AB72716B5D}"/>
              </a:ext>
            </a:extLst>
          </p:cNvPr>
          <p:cNvSpPr txBox="1"/>
          <p:nvPr/>
        </p:nvSpPr>
        <p:spPr>
          <a:xfrm>
            <a:off x="6366061" y="3808021"/>
            <a:ext cx="3442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Execution phase</a:t>
            </a:r>
          </a:p>
          <a:p>
            <a:pPr algn="ctr"/>
            <a:r>
              <a:rPr lang="en-US" sz="3200" dirty="0"/>
              <a:t>(use a session to execute operations in the graph)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D49609-39E8-4AE3-95D7-8F5080D8AAE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139423" y="2481219"/>
            <a:ext cx="1867388" cy="132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DABA2D-A438-48AF-8608-64ED222E5C4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06811" y="2481219"/>
            <a:ext cx="2080678" cy="132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7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DB3C-2F4B-4540-A079-8C4071B0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DFEE2-BF59-440A-9275-E80DFEE62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separates definition of computations from their execution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BB353-E71E-4848-B68C-671E6271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B723C-D471-41D8-BF6F-5976E571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728913"/>
            <a:ext cx="83439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8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4F84-4AAC-41BE-8FCA-816FB79D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tensor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53FA-B177-414A-AC23-0D2B4A781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357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An n-dimensional array or simply a </a:t>
            </a:r>
            <a:r>
              <a:rPr lang="pt-BR" b="1" dirty="0"/>
              <a:t>data structure</a:t>
            </a:r>
            <a:r>
              <a:rPr lang="pt-BR" dirty="0"/>
              <a:t> </a:t>
            </a:r>
          </a:p>
          <a:p>
            <a:r>
              <a:rPr lang="pt-BR" dirty="0"/>
              <a:t>0-d tensor: scalar (number) </a:t>
            </a:r>
          </a:p>
          <a:p>
            <a:r>
              <a:rPr lang="pt-BR" dirty="0"/>
              <a:t>1-d tensor: vector 2-d tensor: matrix</a:t>
            </a:r>
          </a:p>
          <a:p>
            <a:r>
              <a:rPr lang="pt-BR" dirty="0"/>
              <a:t>And so on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E7398-CF9D-4E65-9D95-8291CB18C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79446-B7C2-4F11-BD31-39048FC5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1823799"/>
            <a:ext cx="5582402" cy="37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E530-1545-4C0E-9B7C-1A5E9C781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Coding Time 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0CDF9-0432-4165-A147-9F54D8890B0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F3E207-258B-4FCC-98D7-82933D938914}"/>
              </a:ext>
            </a:extLst>
          </p:cNvPr>
          <p:cNvSpPr txBox="1"/>
          <p:nvPr/>
        </p:nvSpPr>
        <p:spPr>
          <a:xfrm>
            <a:off x="4066362" y="5465605"/>
            <a:ext cx="4052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C:\Users\... &gt;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</p:txBody>
      </p:sp>
      <p:pic>
        <p:nvPicPr>
          <p:cNvPr id="14338" name="Picture 2" descr="Image result for coding gif">
            <a:extLst>
              <a:ext uri="{FF2B5EF4-FFF2-40B4-BE49-F238E27FC236}">
                <a16:creationId xmlns:a16="http://schemas.microsoft.com/office/drawing/2014/main" id="{C185B48A-1ACE-4737-AA2F-074E33D4FD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13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1728</TotalTime>
  <Words>746</Words>
  <Application>Microsoft Office PowerPoint</Application>
  <PresentationFormat>Widescreen</PresentationFormat>
  <Paragraphs>123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What is TensorFlow™? </vt:lpstr>
      <vt:lpstr>Why tensorflow ?</vt:lpstr>
      <vt:lpstr>Why TensorFlow? </vt:lpstr>
      <vt:lpstr>Companies using Tensorflow </vt:lpstr>
      <vt:lpstr>PowerPoint Presentation</vt:lpstr>
      <vt:lpstr>Data Flow Graphs </vt:lpstr>
      <vt:lpstr>What is a tensor ?</vt:lpstr>
      <vt:lpstr>Tensorflow Coding Time !</vt:lpstr>
      <vt:lpstr>Data Flow Graphs</vt:lpstr>
      <vt:lpstr>Data Flow Graphs</vt:lpstr>
      <vt:lpstr>Data Flow Graphs</vt:lpstr>
      <vt:lpstr>Data Flow Graphs</vt:lpstr>
      <vt:lpstr>How to get the value of a? </vt:lpstr>
      <vt:lpstr>Data Flow Graphs</vt:lpstr>
      <vt:lpstr>tf.Session()</vt:lpstr>
      <vt:lpstr>PowerPoint Presentation</vt:lpstr>
      <vt:lpstr>More Graphs</vt:lpstr>
      <vt:lpstr>Distributed Computation ? </vt:lpstr>
      <vt:lpstr>C:\Users\... &gt; activate stratpyenv3</vt:lpstr>
      <vt:lpstr>First tensorflow program</vt:lpstr>
      <vt:lpstr>Tensorboard</vt:lpstr>
      <vt:lpstr>Running the program</vt:lpstr>
      <vt:lpstr>PowerPoint Presentation</vt:lpstr>
      <vt:lpstr>Change the variable names  </vt:lpstr>
      <vt:lpstr>Learn to use TensorBoard well and often.  It will help a lot when you build complicated models.</vt:lpstr>
      <vt:lpstr>Operations</vt:lpstr>
      <vt:lpstr>Tensorflow Datatypes</vt:lpstr>
      <vt:lpstr>Practice time </vt:lpstr>
      <vt:lpstr>PowerPoint Presentation</vt:lpstr>
      <vt:lpstr>What is Keras ?</vt:lpstr>
    </vt:vector>
  </TitlesOfParts>
  <Company>HSBC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!</dc:title>
  <dc:creator>ishan.khanka@hsbc.com</dc:creator>
  <cp:keywords>PUBLIC</cp:keywords>
  <dc:description>PUBLIC</dc:description>
  <cp:lastModifiedBy>Ishan</cp:lastModifiedBy>
  <cp:revision>23</cp:revision>
  <dcterms:created xsi:type="dcterms:W3CDTF">2019-01-29T05:55:10Z</dcterms:created>
  <dcterms:modified xsi:type="dcterms:W3CDTF">2019-02-12T11:03:16Z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PUBLIC</vt:lpwstr>
  </property>
  <property fmtid="{D5CDD505-2E9C-101B-9397-08002B2CF9AE}" pid="3" name="Source">
    <vt:lpwstr>Internal</vt:lpwstr>
  </property>
  <property fmtid="{D5CDD505-2E9C-101B-9397-08002B2CF9AE}" pid="4" name="Footers">
    <vt:lpwstr>Footers</vt:lpwstr>
  </property>
  <property fmtid="{D5CDD505-2E9C-101B-9397-08002B2CF9AE}" pid="5" name="DocClassification">
    <vt:lpwstr>CLAPUBLIC</vt:lpwstr>
  </property>
</Properties>
</file>